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3"/>
  </p:notesMasterIdLst>
  <p:sldIdLst>
    <p:sldId id="258" r:id="rId2"/>
    <p:sldId id="274" r:id="rId3"/>
    <p:sldId id="259" r:id="rId4"/>
    <p:sldId id="264" r:id="rId5"/>
    <p:sldId id="257" r:id="rId6"/>
    <p:sldId id="256" r:id="rId7"/>
    <p:sldId id="266" r:id="rId8"/>
    <p:sldId id="265" r:id="rId9"/>
    <p:sldId id="267" r:id="rId10"/>
    <p:sldId id="269" r:id="rId11"/>
    <p:sldId id="278" r:id="rId12"/>
    <p:sldId id="284" r:id="rId13"/>
    <p:sldId id="285" r:id="rId14"/>
    <p:sldId id="286" r:id="rId15"/>
    <p:sldId id="260" r:id="rId16"/>
    <p:sldId id="261" r:id="rId17"/>
    <p:sldId id="270" r:id="rId18"/>
    <p:sldId id="271" r:id="rId19"/>
    <p:sldId id="272" r:id="rId20"/>
    <p:sldId id="275" r:id="rId21"/>
    <p:sldId id="276" r:id="rId22"/>
    <p:sldId id="273" r:id="rId23"/>
    <p:sldId id="281" r:id="rId24"/>
    <p:sldId id="262" r:id="rId25"/>
    <p:sldId id="277" r:id="rId26"/>
    <p:sldId id="279" r:id="rId27"/>
    <p:sldId id="280" r:id="rId28"/>
    <p:sldId id="263" r:id="rId29"/>
    <p:sldId id="282" r:id="rId30"/>
    <p:sldId id="283" r:id="rId31"/>
    <p:sldId id="288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210" autoAdjust="0"/>
    <p:restoredTop sz="94660"/>
  </p:normalViewPr>
  <p:slideViewPr>
    <p:cSldViewPr snapToGrid="0" snapToObjects="1">
      <p:cViewPr>
        <p:scale>
          <a:sx n="90" d="100"/>
          <a:sy n="90" d="100"/>
        </p:scale>
        <p:origin x="-1912" y="-2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BB25E-68ED-1340-A89E-3C4AE6211119}" type="datetimeFigureOut">
              <a:rPr lang="en-US" smtClean="0"/>
              <a:t>4/10/12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B43E6-E5A0-6A43-8F2A-158F4ADB58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800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B43E6-E5A0-6A43-8F2A-158F4ADB580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687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29" name="Rectangle 7"/>
          <p:cNvSpPr txBox="1">
            <a:spLocks noGrp="1" noChangeArrowheads="1"/>
          </p:cNvSpPr>
          <p:nvPr/>
        </p:nvSpPr>
        <p:spPr bwMode="auto">
          <a:xfrm>
            <a:off x="3884613" y="86868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5" tIns="45708" rIns="91415" bIns="45708" anchor="b"/>
          <a:lstStyle/>
          <a:p>
            <a:pPr algn="r"/>
            <a:fld id="{6BC56C07-84F5-4828-B4F6-C4A916B2C085}" type="slidenum">
              <a:rPr lang="en-US" sz="1200"/>
              <a:pPr algn="r"/>
              <a:t>12</a:t>
            </a:fld>
            <a:endParaRPr lang="en-US" sz="1200"/>
          </a:p>
        </p:txBody>
      </p:sp>
      <p:sp>
        <p:nvSpPr>
          <p:cNvPr id="2273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2" rIns="91422" bIns="45712" anchor="b"/>
          <a:lstStyle/>
          <a:p>
            <a:pPr algn="r" defTabSz="892175"/>
            <a:fld id="{3E0986DB-FF12-4A31-9072-3CF739C7DC8B}" type="slidenum">
              <a:rPr lang="en-US" sz="1200"/>
              <a:pPr algn="r" defTabSz="892175"/>
              <a:t>12</a:t>
            </a:fld>
            <a:endParaRPr lang="en-US" sz="1200"/>
          </a:p>
        </p:txBody>
      </p:sp>
      <p:sp>
        <p:nvSpPr>
          <p:cNvPr id="22733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7332" name="Notes Placeholder 2"/>
          <p:cNvSpPr>
            <a:spLocks noGrp="1"/>
          </p:cNvSpPr>
          <p:nvPr>
            <p:ph type="body" idx="1"/>
          </p:nvPr>
        </p:nvSpPr>
        <p:spPr bwMode="auto">
          <a:xfrm>
            <a:off x="688975" y="4344988"/>
            <a:ext cx="5480050" cy="4111625"/>
          </a:xfrm>
          <a:noFill/>
        </p:spPr>
        <p:txBody>
          <a:bodyPr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7333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2" tIns="45712" rIns="91422" bIns="45712" anchor="b"/>
          <a:lstStyle/>
          <a:p>
            <a:pPr algn="r" defTabSz="892175"/>
            <a:fld id="{A9188BAE-C15E-4A95-A892-BAA9780B343C}" type="slidenum">
              <a:rPr lang="en-US" sz="1200">
                <a:latin typeface="Calibri" pitchFamily="34" charset="0"/>
              </a:rPr>
              <a:pPr algn="r" defTabSz="892175"/>
              <a:t>12</a:t>
            </a:fld>
            <a:endParaRPr lang="en-US" sz="120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7" name="Rectangle 7"/>
          <p:cNvSpPr txBox="1">
            <a:spLocks noGrp="1" noChangeArrowheads="1"/>
          </p:cNvSpPr>
          <p:nvPr/>
        </p:nvSpPr>
        <p:spPr bwMode="auto">
          <a:xfrm>
            <a:off x="3884613" y="8686800"/>
            <a:ext cx="29718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5" tIns="45708" rIns="91415" bIns="45708" anchor="b"/>
          <a:lstStyle/>
          <a:p>
            <a:pPr algn="r"/>
            <a:fld id="{AD4E720E-8C3E-4EFA-A814-F915554E55BD}" type="slidenum">
              <a:rPr lang="en-US" sz="1200"/>
              <a:pPr algn="r"/>
              <a:t>13</a:t>
            </a:fld>
            <a:endParaRPr lang="en-US" sz="1200"/>
          </a:p>
        </p:txBody>
      </p:sp>
      <p:sp>
        <p:nvSpPr>
          <p:cNvPr id="229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738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93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8975" y="4344988"/>
            <a:ext cx="5480050" cy="4111625"/>
          </a:xfrm>
          <a:noFill/>
        </p:spPr>
        <p:txBody>
          <a:bodyPr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/>
              <a:t>Cocodrie is in the lower left corner of the image.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7388"/>
            <a:ext cx="4572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14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8975" y="4344988"/>
            <a:ext cx="5480050" cy="4111625"/>
          </a:xfrm>
          <a:noFill/>
        </p:spPr>
        <p:txBody>
          <a:bodyPr wrap="square" lIns="91415" tIns="45708" rIns="91415" bIns="45708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9" name="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21C7DD8F-2A75-3A47-A599-3AACA442D473}" type="datetimeFigureOut">
              <a:rPr lang="en-US" smtClean="0"/>
              <a:t>4/9/12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6BFB9D5-8E3C-FC48-A988-B39B22048805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Flood control, risk reduction and preparedness 7 years after Katrina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John H Pardue</a:t>
            </a:r>
            <a:br>
              <a:rPr lang="en-US" dirty="0" smtClean="0"/>
            </a:br>
            <a:r>
              <a:rPr lang="en-US" dirty="0" smtClean="0"/>
              <a:t>Louisiana State University</a:t>
            </a:r>
            <a:endParaRPr lang="en-US" dirty="0"/>
          </a:p>
        </p:txBody>
      </p:sp>
      <p:pic>
        <p:nvPicPr>
          <p:cNvPr id="4" name="Picture 5" descr="A parking lot full of abandoned cars sit in water, oil, and sewage in the Parish of St. Bernard in New Orleans, Louisiana, September 10, 2005. [Reuters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5979" y="3155178"/>
            <a:ext cx="2993274" cy="331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9" descr="KATRINA-tra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902" y="3188369"/>
            <a:ext cx="4318501" cy="323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24963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4700"/>
            <a:ext cx="9144000" cy="530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5520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60584" y="274638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do you build a system in 5 years?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NEPA </a:t>
            </a:r>
            <a:r>
              <a:rPr lang="en-US" dirty="0"/>
              <a:t>(allowed USACE to to break up comprehensive Environmental Impact Statements (EISs) into smaller units of </a:t>
            </a:r>
            <a:r>
              <a:rPr lang="en-US" dirty="0" smtClean="0"/>
              <a:t>assessment)</a:t>
            </a:r>
          </a:p>
          <a:p>
            <a:r>
              <a:rPr lang="en-US" dirty="0" smtClean="0"/>
              <a:t>Contracts (Design-build; early contractor involvement)</a:t>
            </a:r>
          </a:p>
          <a:p>
            <a:r>
              <a:rPr lang="en-US" dirty="0" smtClean="0"/>
              <a:t>Non-traditional techniques (deep soil mixing, wick drains)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65262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5" name="Footer Placeholder 2"/>
          <p:cNvSpPr txBox="1">
            <a:spLocks noGrp="1"/>
          </p:cNvSpPr>
          <p:nvPr/>
        </p:nvSpPr>
        <p:spPr bwMode="auto">
          <a:xfrm>
            <a:off x="0" y="5410200"/>
            <a:ext cx="9144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5000"/>
              </a:lnSpc>
              <a:spcBef>
                <a:spcPct val="40000"/>
              </a:spcBef>
              <a:buClr>
                <a:srgbClr val="817DAD"/>
              </a:buClr>
              <a:buFont typeface="Wingdings" pitchFamily="2" charset="2"/>
              <a:buNone/>
            </a:pPr>
            <a:r>
              <a:rPr lang="en-US" sz="2800">
                <a:solidFill>
                  <a:schemeClr val="bg1"/>
                </a:solidFill>
              </a:rPr>
              <a:t>Over </a:t>
            </a:r>
            <a:r>
              <a:rPr lang="en-US" sz="2800" u="sng">
                <a:solidFill>
                  <a:schemeClr val="bg1"/>
                </a:solidFill>
              </a:rPr>
              <a:t>2300 square </a:t>
            </a:r>
            <a:r>
              <a:rPr lang="en-US" sz="2800">
                <a:solidFill>
                  <a:schemeClr val="bg1"/>
                </a:solidFill>
              </a:rPr>
              <a:t>miles lost since 1930</a:t>
            </a:r>
          </a:p>
        </p:txBody>
      </p:sp>
      <p:sp>
        <p:nvSpPr>
          <p:cNvPr id="2263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5400" u="sng" smtClean="0">
                <a:solidFill>
                  <a:srgbClr val="FFFF00"/>
                </a:solidFill>
              </a:rPr>
              <a:t>Coastal Land Loss</a:t>
            </a:r>
          </a:p>
        </p:txBody>
      </p:sp>
      <p:pic>
        <p:nvPicPr>
          <p:cNvPr id="226307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752600"/>
            <a:ext cx="9144000" cy="3505200"/>
          </a:xfrm>
        </p:spPr>
      </p:pic>
    </p:spTree>
    <p:extLst>
      <p:ext uri="{BB962C8B-B14F-4D97-AF65-F5344CB8AC3E}">
        <p14:creationId xmlns:p14="http://schemas.microsoft.com/office/powerpoint/2010/main" val="3818355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3" name="Footer Placeholder 2"/>
          <p:cNvSpPr txBox="1">
            <a:spLocks noGrp="1"/>
          </p:cNvSpPr>
          <p:nvPr/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>
              <a:lnSpc>
                <a:spcPct val="85000"/>
              </a:lnSpc>
              <a:spcBef>
                <a:spcPct val="40000"/>
              </a:spcBef>
              <a:buClr>
                <a:srgbClr val="817DAD"/>
              </a:buClr>
              <a:buFont typeface="Wingdings" pitchFamily="2" charset="2"/>
              <a:buNone/>
            </a:pPr>
            <a:endParaRPr lang="en-US" sz="2800"/>
          </a:p>
        </p:txBody>
      </p:sp>
      <p:pic>
        <p:nvPicPr>
          <p:cNvPr id="228354" name="Picture 2" descr="ltm5-28jan19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0287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355" name="Text Box 4"/>
          <p:cNvSpPr txBox="1">
            <a:spLocks noChangeArrowheads="1"/>
          </p:cNvSpPr>
          <p:nvPr/>
        </p:nvSpPr>
        <p:spPr bwMode="auto">
          <a:xfrm>
            <a:off x="5334000" y="6477000"/>
            <a:ext cx="3429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000" b="1">
                <a:solidFill>
                  <a:schemeClr val="bg1"/>
                </a:solidFill>
                <a:latin typeface="Times New Roman" pitchFamily="18" charset="0"/>
              </a:rPr>
              <a:t>DeWitt Braud, LSU Coastal Studies Institute</a:t>
            </a:r>
          </a:p>
        </p:txBody>
      </p:sp>
      <p:sp>
        <p:nvSpPr>
          <p:cNvPr id="228356" name="Text Box 5"/>
          <p:cNvSpPr txBox="1">
            <a:spLocks noChangeArrowheads="1"/>
          </p:cNvSpPr>
          <p:nvPr/>
        </p:nvSpPr>
        <p:spPr bwMode="auto">
          <a:xfrm>
            <a:off x="2895600" y="6324600"/>
            <a:ext cx="2438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000" b="1">
                <a:solidFill>
                  <a:srgbClr val="FFCC00"/>
                </a:solidFill>
                <a:latin typeface="Times New Roman" pitchFamily="18" charset="0"/>
              </a:rPr>
              <a:t>Landsat TM 1998</a:t>
            </a:r>
          </a:p>
        </p:txBody>
      </p:sp>
      <p:pic>
        <p:nvPicPr>
          <p:cNvPr id="8198" name="Picture 6" descr="ltm5-25oct20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0287000" cy="684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8358" name="Text Box 3"/>
          <p:cNvSpPr txBox="1">
            <a:spLocks noChangeArrowheads="1"/>
          </p:cNvSpPr>
          <p:nvPr/>
        </p:nvSpPr>
        <p:spPr bwMode="auto">
          <a:xfrm>
            <a:off x="1524000" y="0"/>
            <a:ext cx="6096000" cy="457200"/>
          </a:xfrm>
          <a:prstGeom prst="rect">
            <a:avLst/>
          </a:prstGeom>
          <a:solidFill>
            <a:srgbClr val="666699">
              <a:alpha val="54901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2400" b="1">
                <a:solidFill>
                  <a:srgbClr val="FFFF00"/>
                </a:solidFill>
                <a:latin typeface="Times New Roman" pitchFamily="18" charset="0"/>
              </a:rPr>
              <a:t>Terrebonne Land/Water Change 1988-2005</a:t>
            </a:r>
          </a:p>
        </p:txBody>
      </p:sp>
      <p:sp>
        <p:nvSpPr>
          <p:cNvPr id="228359" name="TextBox 8"/>
          <p:cNvSpPr txBox="1">
            <a:spLocks noChangeArrowheads="1"/>
          </p:cNvSpPr>
          <p:nvPr/>
        </p:nvSpPr>
        <p:spPr bwMode="auto">
          <a:xfrm>
            <a:off x="685800" y="1447800"/>
            <a:ext cx="762000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FF0000"/>
                </a:solidFill>
              </a:rPr>
              <a:t>Dulac</a:t>
            </a:r>
          </a:p>
        </p:txBody>
      </p:sp>
      <p:sp>
        <p:nvSpPr>
          <p:cNvPr id="228360" name="TextBox 9"/>
          <p:cNvSpPr txBox="1">
            <a:spLocks noChangeArrowheads="1"/>
          </p:cNvSpPr>
          <p:nvPr/>
        </p:nvSpPr>
        <p:spPr bwMode="auto">
          <a:xfrm>
            <a:off x="2133600" y="609600"/>
            <a:ext cx="762000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FF0000"/>
                </a:solidFill>
              </a:rPr>
              <a:t>Chauvin</a:t>
            </a:r>
          </a:p>
        </p:txBody>
      </p:sp>
      <p:sp>
        <p:nvSpPr>
          <p:cNvPr id="228361" name="TextBox 10"/>
          <p:cNvSpPr txBox="1">
            <a:spLocks noChangeArrowheads="1"/>
          </p:cNvSpPr>
          <p:nvPr/>
        </p:nvSpPr>
        <p:spPr bwMode="auto">
          <a:xfrm>
            <a:off x="1981200" y="5181600"/>
            <a:ext cx="914400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FF0000"/>
                </a:solidFill>
              </a:rPr>
              <a:t>Cocodrie</a:t>
            </a:r>
          </a:p>
        </p:txBody>
      </p:sp>
      <p:sp>
        <p:nvSpPr>
          <p:cNvPr id="228362" name="TextBox 11"/>
          <p:cNvSpPr txBox="1">
            <a:spLocks noChangeArrowheads="1"/>
          </p:cNvSpPr>
          <p:nvPr/>
        </p:nvSpPr>
        <p:spPr bwMode="auto">
          <a:xfrm>
            <a:off x="3962400" y="762000"/>
            <a:ext cx="1066800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FF0000"/>
                </a:solidFill>
              </a:rPr>
              <a:t>Point Barre</a:t>
            </a:r>
          </a:p>
        </p:txBody>
      </p:sp>
      <p:sp>
        <p:nvSpPr>
          <p:cNvPr id="228363" name="TextBox 12"/>
          <p:cNvSpPr txBox="1">
            <a:spLocks noChangeArrowheads="1"/>
          </p:cNvSpPr>
          <p:nvPr/>
        </p:nvSpPr>
        <p:spPr bwMode="auto">
          <a:xfrm>
            <a:off x="9144000" y="609600"/>
            <a:ext cx="914400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200">
                <a:solidFill>
                  <a:srgbClr val="FF0000"/>
                </a:solidFill>
              </a:rPr>
              <a:t>Lafourche</a:t>
            </a:r>
          </a:p>
        </p:txBody>
      </p:sp>
    </p:spTree>
    <p:extLst>
      <p:ext uri="{BB962C8B-B14F-4D97-AF65-F5344CB8AC3E}">
        <p14:creationId xmlns:p14="http://schemas.microsoft.com/office/powerpoint/2010/main" val="276249614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1" name="Picture 8" descr="BRD01-FIG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2444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9900"/>
            <a:ext cx="9144000" cy="591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11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9900"/>
            <a:ext cx="9144000" cy="5914280"/>
          </a:xfrm>
          <a:prstGeom prst="rect">
            <a:avLst/>
          </a:prstGeom>
        </p:spPr>
      </p:pic>
      <p:cxnSp>
        <p:nvCxnSpPr>
          <p:cNvPr id="4" name="Straight Arrow Connector 3"/>
          <p:cNvCxnSpPr/>
          <p:nvPr/>
        </p:nvCxnSpPr>
        <p:spPr>
          <a:xfrm flipH="1" flipV="1">
            <a:off x="6871368" y="4879474"/>
            <a:ext cx="414421" cy="1002631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3626556" y="6384180"/>
            <a:ext cx="47230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 million dollar—estimated costs of all projects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5764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aminada.aeri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19693" y="5855372"/>
            <a:ext cx="35657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Caminada</a:t>
            </a:r>
            <a:r>
              <a:rPr lang="en-US" dirty="0" smtClean="0"/>
              <a:t> Headland Beach</a:t>
            </a:r>
            <a:br>
              <a:rPr lang="en-US" dirty="0" smtClean="0"/>
            </a:br>
            <a:r>
              <a:rPr lang="en-US" dirty="0" smtClean="0"/>
              <a:t>(Fourchon Beach and Elmer’s Island)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1831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158" y="46133"/>
            <a:ext cx="8205842" cy="54349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30842" y="5842000"/>
            <a:ext cx="41443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5.1 </a:t>
            </a:r>
            <a:r>
              <a:rPr lang="en-US" dirty="0" err="1" smtClean="0"/>
              <a:t>milliion</a:t>
            </a:r>
            <a:r>
              <a:rPr lang="en-US" dirty="0" smtClean="0"/>
              <a:t> cubic yards for the beach/dune</a:t>
            </a:r>
          </a:p>
          <a:p>
            <a:r>
              <a:rPr lang="en-US" dirty="0" smtClean="0"/>
              <a:t>5,36 million cubic yards for the marsh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360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7900" y="685800"/>
            <a:ext cx="7188200" cy="547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21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DSC0306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0906" y="3666956"/>
            <a:ext cx="3866147" cy="2899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853" y="3586748"/>
            <a:ext cx="4191000" cy="3021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22947" y="534737"/>
            <a:ext cx="6981398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/>
              <a:buChar char="•"/>
            </a:pPr>
            <a:r>
              <a:rPr lang="en-US" sz="2800" dirty="0" smtClean="0"/>
              <a:t>Conducted early environmental sampling of</a:t>
            </a:r>
            <a:br>
              <a:rPr lang="en-US" sz="2800" dirty="0" smtClean="0"/>
            </a:br>
            <a:r>
              <a:rPr lang="en-US" sz="2800" dirty="0" smtClean="0"/>
              <a:t>Katrina floodwaters/sediments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Air sampling adjacent to debris piles</a:t>
            </a:r>
          </a:p>
          <a:p>
            <a:pPr marL="457200" indent="-457200">
              <a:buFont typeface="Arial"/>
              <a:buChar char="•"/>
            </a:pPr>
            <a:r>
              <a:rPr lang="en-US" sz="2800" dirty="0" smtClean="0"/>
              <a:t>Analysis of debris handling procedures and </a:t>
            </a:r>
            <a:br>
              <a:rPr lang="en-US" sz="2800" dirty="0" smtClean="0"/>
            </a:br>
            <a:r>
              <a:rPr lang="en-US" sz="2800" dirty="0" smtClean="0"/>
              <a:t>techniques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10812783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r.mat.post.TS.LE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9144000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5751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il mat in dun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4111"/>
            <a:ext cx="9144000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2595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and knowledge gaps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How do structural and non-structural flood control/surge attenuation work together as a system to minimize damage?</a:t>
            </a:r>
          </a:p>
          <a:p>
            <a:r>
              <a:rPr lang="en-US" dirty="0" smtClean="0"/>
              <a:t>How do non-structural elements of the system mitigate surge?</a:t>
            </a:r>
          </a:p>
          <a:p>
            <a:r>
              <a:rPr lang="en-US" dirty="0" smtClean="0"/>
              <a:t>How resilient are the non-structural elements after storm impacts?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94817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/>
          </p:cNvSpPr>
          <p:nvPr>
            <p:ph type="title" idx="4294967295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Gill Sans"/>
                <a:cs typeface="Gill Sans"/>
              </a:rPr>
              <a:t>Depth-dependent roughness</a:t>
            </a:r>
          </a:p>
        </p:txBody>
      </p:sp>
      <p:sp>
        <p:nvSpPr>
          <p:cNvPr id="114691" name="Rectangle 3"/>
          <p:cNvSpPr>
            <a:spLocks noGrp="1"/>
          </p:cNvSpPr>
          <p:nvPr>
            <p:ph type="body" sz="half" idx="4294967295"/>
          </p:nvPr>
        </p:nvSpPr>
        <p:spPr>
          <a:xfrm>
            <a:off x="4648200" y="1219200"/>
            <a:ext cx="4038600" cy="4910138"/>
          </a:xfrm>
        </p:spPr>
        <p:txBody>
          <a:bodyPr/>
          <a:lstStyle/>
          <a:p>
            <a:r>
              <a:rPr lang="en-US" sz="2200" dirty="0">
                <a:latin typeface="Gill Sans MT" charset="0"/>
              </a:rPr>
              <a:t>Cypress-tupelo and bottomland hardwood forest dominated by vegetation that is on the scale of relevant surges, marshes by vegetation much shorter than relevant storm surges</a:t>
            </a:r>
          </a:p>
          <a:p>
            <a:endParaRPr lang="en-US" sz="2200" dirty="0">
              <a:latin typeface="Gill Sans MT" charset="0"/>
            </a:endParaRPr>
          </a:p>
        </p:txBody>
      </p:sp>
      <p:pic>
        <p:nvPicPr>
          <p:cNvPr id="114692" name="Picture 2" descr="http://www.atchafalayarevisited.com/images/20040210-LS-SALTMARSH-13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733800"/>
            <a:ext cx="38862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4693" name="Picture 5" descr="122721590-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219200"/>
            <a:ext cx="3581400" cy="2386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694" name="Picture 6" descr="educationb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9688" y="4868863"/>
            <a:ext cx="1524000" cy="1260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9243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21493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382271" y="5334176"/>
            <a:ext cx="262601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dirty="0" smtClean="0"/>
              <a:t>Chris Granger, The Times-Picayune archive</a:t>
            </a:r>
            <a:endParaRPr lang="en-US" sz="1100" dirty="0"/>
          </a:p>
        </p:txBody>
      </p:sp>
      <p:sp>
        <p:nvSpPr>
          <p:cNvPr id="4" name="TextBox 3"/>
          <p:cNvSpPr txBox="1"/>
          <p:nvPr/>
        </p:nvSpPr>
        <p:spPr>
          <a:xfrm>
            <a:off x="1604211" y="5595251"/>
            <a:ext cx="4486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&gt; 100 million cubic yards of debris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294066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Text Box 6"/>
          <p:cNvSpPr txBox="1">
            <a:spLocks noChangeArrowheads="1"/>
          </p:cNvSpPr>
          <p:nvPr/>
        </p:nvSpPr>
        <p:spPr bwMode="auto">
          <a:xfrm>
            <a:off x="1220787" y="158750"/>
            <a:ext cx="40370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800" dirty="0"/>
              <a:t>Debris Handling System</a:t>
            </a:r>
          </a:p>
        </p:txBody>
      </p:sp>
      <p:sp>
        <p:nvSpPr>
          <p:cNvPr id="23558" name="Text Box 8"/>
          <p:cNvSpPr txBox="1">
            <a:spLocks noChangeArrowheads="1"/>
          </p:cNvSpPr>
          <p:nvPr/>
        </p:nvSpPr>
        <p:spPr bwMode="auto">
          <a:xfrm>
            <a:off x="1295400" y="1430421"/>
            <a:ext cx="31305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 dirty="0"/>
              <a:t>Housing contents to curbside</a:t>
            </a:r>
            <a:br>
              <a:rPr lang="en-US" sz="1800" dirty="0"/>
            </a:br>
            <a:r>
              <a:rPr lang="en-US" sz="1800" dirty="0"/>
              <a:t> by resident</a:t>
            </a:r>
          </a:p>
        </p:txBody>
      </p:sp>
      <p:sp>
        <p:nvSpPr>
          <p:cNvPr id="23559" name="Text Box 9"/>
          <p:cNvSpPr txBox="1">
            <a:spLocks noChangeArrowheads="1"/>
          </p:cNvSpPr>
          <p:nvPr/>
        </p:nvSpPr>
        <p:spPr bwMode="auto">
          <a:xfrm>
            <a:off x="685800" y="2344821"/>
            <a:ext cx="42672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/>
              <a:t>Environmental and disposal teams circulate through neighborhoods and remove </a:t>
            </a:r>
            <a:r>
              <a:rPr lang="en-US" sz="1800" b="1"/>
              <a:t>visible</a:t>
            </a:r>
            <a:r>
              <a:rPr lang="en-US" sz="1800"/>
              <a:t> wastes targeted for</a:t>
            </a:r>
            <a:br>
              <a:rPr lang="en-US" sz="1800"/>
            </a:br>
            <a:r>
              <a:rPr lang="en-US" sz="1800"/>
              <a:t>segregation</a:t>
            </a:r>
          </a:p>
        </p:txBody>
      </p:sp>
      <p:sp>
        <p:nvSpPr>
          <p:cNvPr id="23560" name="Line 10"/>
          <p:cNvSpPr>
            <a:spLocks noChangeShapeType="1"/>
          </p:cNvSpPr>
          <p:nvPr/>
        </p:nvSpPr>
        <p:spPr bwMode="auto">
          <a:xfrm>
            <a:off x="5029200" y="2725821"/>
            <a:ext cx="1295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1" name="Text Box 11"/>
          <p:cNvSpPr txBox="1">
            <a:spLocks noChangeArrowheads="1"/>
          </p:cNvSpPr>
          <p:nvPr/>
        </p:nvSpPr>
        <p:spPr bwMode="auto">
          <a:xfrm>
            <a:off x="6324600" y="1582821"/>
            <a:ext cx="2713038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/>
              <a:t>Staging area followed by</a:t>
            </a:r>
            <a:br>
              <a:rPr lang="en-US" sz="1800"/>
            </a:br>
            <a:r>
              <a:rPr lang="en-US" sz="1800"/>
              <a:t>proper disposal</a:t>
            </a:r>
          </a:p>
          <a:p>
            <a:pPr algn="ctr" eaLnBrk="1" hangingPunct="1"/>
            <a:r>
              <a:rPr lang="en-US" sz="1800"/>
              <a:t>[14.3 M lbs HHW</a:t>
            </a:r>
          </a:p>
          <a:p>
            <a:pPr algn="ctr" eaLnBrk="1" hangingPunct="1"/>
            <a:r>
              <a:rPr lang="en-US" sz="1800"/>
              <a:t>794,891 White goods</a:t>
            </a:r>
          </a:p>
          <a:p>
            <a:pPr algn="ctr" eaLnBrk="1" hangingPunct="1"/>
            <a:r>
              <a:rPr lang="en-US" sz="1800"/>
              <a:t>5 M orphan containers</a:t>
            </a:r>
          </a:p>
          <a:p>
            <a:pPr algn="ctr" eaLnBrk="1" hangingPunct="1"/>
            <a:r>
              <a:rPr lang="en-US" sz="1800"/>
              <a:t>940,000 e-waste]</a:t>
            </a:r>
          </a:p>
        </p:txBody>
      </p:sp>
      <p:sp>
        <p:nvSpPr>
          <p:cNvPr id="23562" name="Text Box 12"/>
          <p:cNvSpPr txBox="1">
            <a:spLocks noChangeArrowheads="1"/>
          </p:cNvSpPr>
          <p:nvPr/>
        </p:nvSpPr>
        <p:spPr bwMode="auto">
          <a:xfrm>
            <a:off x="1143000" y="4249821"/>
            <a:ext cx="3473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Remaining debris to C&amp;D landfill</a:t>
            </a:r>
          </a:p>
        </p:txBody>
      </p:sp>
      <p:sp>
        <p:nvSpPr>
          <p:cNvPr id="23563" name="Line 13"/>
          <p:cNvSpPr>
            <a:spLocks noChangeShapeType="1"/>
          </p:cNvSpPr>
          <p:nvPr/>
        </p:nvSpPr>
        <p:spPr bwMode="auto">
          <a:xfrm>
            <a:off x="2895600" y="2040021"/>
            <a:ext cx="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4" name="Line 14"/>
          <p:cNvSpPr>
            <a:spLocks noChangeShapeType="1"/>
          </p:cNvSpPr>
          <p:nvPr/>
        </p:nvSpPr>
        <p:spPr bwMode="auto">
          <a:xfrm>
            <a:off x="2743200" y="3716421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5" name="Line 15"/>
          <p:cNvSpPr>
            <a:spLocks noChangeShapeType="1"/>
          </p:cNvSpPr>
          <p:nvPr/>
        </p:nvSpPr>
        <p:spPr bwMode="auto">
          <a:xfrm>
            <a:off x="4724400" y="4249821"/>
            <a:ext cx="990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6" name="Text Box 16"/>
          <p:cNvSpPr txBox="1">
            <a:spLocks noChangeArrowheads="1"/>
          </p:cNvSpPr>
          <p:nvPr/>
        </p:nvSpPr>
        <p:spPr bwMode="auto">
          <a:xfrm>
            <a:off x="6096000" y="4249821"/>
            <a:ext cx="25463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en-US" sz="1800"/>
              <a:t>Inspection at tower and</a:t>
            </a:r>
            <a:br>
              <a:rPr lang="en-US" sz="1800"/>
            </a:br>
            <a:r>
              <a:rPr lang="en-US" sz="1800"/>
              <a:t>by spotters assigned to</a:t>
            </a:r>
            <a:br>
              <a:rPr lang="en-US" sz="1800"/>
            </a:br>
            <a:r>
              <a:rPr lang="en-US" sz="1800"/>
              <a:t>landfill face</a:t>
            </a:r>
          </a:p>
        </p:txBody>
      </p:sp>
      <p:sp>
        <p:nvSpPr>
          <p:cNvPr id="23567" name="Line 17"/>
          <p:cNvSpPr>
            <a:spLocks noChangeShapeType="1"/>
          </p:cNvSpPr>
          <p:nvPr/>
        </p:nvSpPr>
        <p:spPr bwMode="auto">
          <a:xfrm>
            <a:off x="2743200" y="5088021"/>
            <a:ext cx="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68" name="Text Box 18"/>
          <p:cNvSpPr txBox="1">
            <a:spLocks noChangeArrowheads="1"/>
          </p:cNvSpPr>
          <p:nvPr/>
        </p:nvSpPr>
        <p:spPr bwMode="auto">
          <a:xfrm>
            <a:off x="2286000" y="5697621"/>
            <a:ext cx="10604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/>
              <a:t>Disposal</a:t>
            </a:r>
          </a:p>
        </p:txBody>
      </p:sp>
      <p:sp>
        <p:nvSpPr>
          <p:cNvPr id="23569" name="Line 19"/>
          <p:cNvSpPr>
            <a:spLocks noChangeShapeType="1"/>
          </p:cNvSpPr>
          <p:nvPr/>
        </p:nvSpPr>
        <p:spPr bwMode="auto">
          <a:xfrm>
            <a:off x="7010400" y="3581400"/>
            <a:ext cx="76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570" name="Line 19"/>
          <p:cNvSpPr>
            <a:spLocks noChangeShapeType="1"/>
          </p:cNvSpPr>
          <p:nvPr/>
        </p:nvSpPr>
        <p:spPr bwMode="auto">
          <a:xfrm flipH="1">
            <a:off x="4191000" y="5164221"/>
            <a:ext cx="1752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939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>
                <a:latin typeface="Arial" charset="0"/>
                <a:ea typeface="ＭＳ Ｐゴシック" charset="0"/>
                <a:cs typeface="ＭＳ Ｐゴシック" charset="0"/>
              </a:rPr>
              <a:t>Analysis and critique of Katrina debris-handling system</a:t>
            </a:r>
          </a:p>
        </p:txBody>
      </p:sp>
      <p:sp>
        <p:nvSpPr>
          <p:cNvPr id="3277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>
                <a:latin typeface="Arial" charset="0"/>
                <a:ea typeface="ＭＳ Ｐゴシック" charset="0"/>
                <a:cs typeface="ＭＳ Ｐゴシック" charset="0"/>
              </a:rPr>
              <a:t>No diversion of arsenic-treated lumber</a:t>
            </a:r>
          </a:p>
          <a:p>
            <a:pPr lvl="1" eaLnBrk="1" hangingPunct="1"/>
            <a:r>
              <a:rPr lang="en-US" sz="2000">
                <a:latin typeface="Arial" charset="0"/>
                <a:ea typeface="ＭＳ Ｐゴシック" charset="0"/>
              </a:rPr>
              <a:t>Potential impacts: arsenic contamination of groundwater</a:t>
            </a:r>
          </a:p>
          <a:p>
            <a:pPr lvl="1" eaLnBrk="1" hangingPunct="1"/>
            <a:r>
              <a:rPr lang="en-US" sz="2000">
                <a:latin typeface="Arial" charset="0"/>
                <a:ea typeface="ＭＳ Ｐゴシック" charset="0"/>
              </a:rPr>
              <a:t>LWRRI White Paper </a:t>
            </a:r>
            <a:r>
              <a:rPr lang="ja-JP" altLang="en-US" sz="2000">
                <a:latin typeface="Arial" charset="0"/>
                <a:ea typeface="ＭＳ Ｐゴシック" charset="0"/>
              </a:rPr>
              <a:t>“</a:t>
            </a:r>
            <a:r>
              <a:rPr lang="en-US" sz="2000">
                <a:latin typeface="Arial" charset="0"/>
                <a:ea typeface="ＭＳ Ｐゴシック" charset="0"/>
              </a:rPr>
              <a:t>Anticipating environmental problems in landfills in New Orleans East </a:t>
            </a:r>
            <a:r>
              <a:rPr lang="ja-JP" altLang="en-US" sz="2000">
                <a:latin typeface="Arial" charset="0"/>
                <a:ea typeface="ＭＳ Ｐゴシック" charset="0"/>
              </a:rPr>
              <a:t>”</a:t>
            </a:r>
            <a:endParaRPr lang="en-US" sz="2000">
              <a:latin typeface="Arial" charset="0"/>
              <a:ea typeface="ＭＳ Ｐゴシック" charset="0"/>
            </a:endParaRPr>
          </a:p>
          <a:p>
            <a:pPr lvl="1" eaLnBrk="1" hangingPunct="1"/>
            <a:r>
              <a:rPr lang="en-US" sz="2000">
                <a:latin typeface="Arial" charset="0"/>
                <a:ea typeface="ＭＳ Ｐゴシック" charset="0"/>
              </a:rPr>
              <a:t>Quantities of Arsenic-Treated Wood in Demolition Debris Generated by Hurricane Katrina; B. Dubey, H. M. Solo-Gabriele, and Timothy G. Townsend; </a:t>
            </a:r>
            <a:r>
              <a:rPr lang="en-US" sz="2000" i="1">
                <a:latin typeface="Arial" charset="0"/>
                <a:ea typeface="ＭＳ Ｐゴシック" charset="0"/>
              </a:rPr>
              <a:t>Environ. Sci. Technol</a:t>
            </a:r>
            <a:r>
              <a:rPr lang="en-US" sz="2000">
                <a:latin typeface="Arial" charset="0"/>
                <a:ea typeface="ＭＳ Ｐゴシック" charset="0"/>
              </a:rPr>
              <a:t>.; 2007; 41(5) pp 1533 – 1536</a:t>
            </a:r>
          </a:p>
          <a:p>
            <a:pPr eaLnBrk="1" hangingPunct="1"/>
            <a:r>
              <a:rPr lang="en-US" sz="2400">
                <a:latin typeface="Arial" charset="0"/>
                <a:ea typeface="ＭＳ Ｐゴシック" charset="0"/>
                <a:cs typeface="ＭＳ Ｐゴシック" charset="0"/>
              </a:rPr>
              <a:t>No diversion of wallboard</a:t>
            </a:r>
          </a:p>
          <a:p>
            <a:pPr lvl="1" eaLnBrk="1" hangingPunct="1"/>
            <a:r>
              <a:rPr lang="en-US" sz="2000">
                <a:latin typeface="Arial" charset="0"/>
                <a:ea typeface="ＭＳ Ｐゴシック" charset="0"/>
              </a:rPr>
              <a:t>Potential impacts: generation of H</a:t>
            </a:r>
            <a:r>
              <a:rPr lang="en-US" sz="2000" baseline="-25000">
                <a:latin typeface="Arial" charset="0"/>
                <a:ea typeface="ＭＳ Ｐゴシック" charset="0"/>
              </a:rPr>
              <a:t>2</a:t>
            </a:r>
            <a:r>
              <a:rPr lang="en-US" sz="2000">
                <a:latin typeface="Arial" charset="0"/>
                <a:ea typeface="ＭＳ Ｐゴシック" charset="0"/>
              </a:rPr>
              <a:t>S in landfill</a:t>
            </a:r>
          </a:p>
          <a:p>
            <a:pPr lvl="1" eaLnBrk="1" hangingPunct="1"/>
            <a:r>
              <a:rPr lang="en-US" sz="2000">
                <a:latin typeface="Arial" charset="0"/>
                <a:ea typeface="ＭＳ Ｐゴシック" charset="0"/>
              </a:rPr>
              <a:t>SWANA analysis of Katrina debris plan (2005)</a:t>
            </a:r>
          </a:p>
          <a:p>
            <a:pPr lvl="1" eaLnBrk="1" hangingPunct="1"/>
            <a:r>
              <a:rPr lang="en-US" sz="2000">
                <a:latin typeface="Arial" charset="0"/>
                <a:ea typeface="ＭＳ Ｐゴシック" charset="0"/>
              </a:rPr>
              <a:t>LWRRI White Paper</a:t>
            </a:r>
            <a:endParaRPr lang="en-US" sz="240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268493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Inefficient household hazardous waste diversion</a:t>
            </a:r>
          </a:p>
          <a:p>
            <a:pPr lvl="1" eaLnBrk="1" hangingPunct="1"/>
            <a:r>
              <a:rPr lang="en-US" sz="2000" dirty="0">
                <a:latin typeface="Arial" charset="0"/>
                <a:ea typeface="ＭＳ Ｐゴシック" charset="0"/>
              </a:rPr>
              <a:t>Potential impacts: contamination of groundwater by HHW</a:t>
            </a:r>
          </a:p>
          <a:p>
            <a:pPr lvl="1" eaLnBrk="1" hangingPunct="1"/>
            <a:r>
              <a:rPr lang="en-US" sz="2000" dirty="0">
                <a:latin typeface="Arial" charset="0"/>
                <a:ea typeface="ＭＳ Ｐゴシック" charset="0"/>
              </a:rPr>
              <a:t>LWRRI White Paper </a:t>
            </a:r>
            <a:r>
              <a:rPr lang="ja-JP" altLang="en-US" sz="2000" dirty="0">
                <a:latin typeface="Arial" charset="0"/>
                <a:ea typeface="ＭＳ Ｐゴシック" charset="0"/>
              </a:rPr>
              <a:t>“</a:t>
            </a:r>
            <a:r>
              <a:rPr lang="en-US" sz="2000" dirty="0">
                <a:latin typeface="Arial" charset="0"/>
                <a:ea typeface="ＭＳ Ｐゴシック" charset="0"/>
              </a:rPr>
              <a:t>Anticipating environmental problems in landfills in New Orleans East </a:t>
            </a:r>
            <a:r>
              <a:rPr lang="ja-JP" altLang="en-US" sz="2000" dirty="0">
                <a:latin typeface="Arial" charset="0"/>
                <a:ea typeface="ＭＳ Ｐゴシック" charset="0"/>
              </a:rPr>
              <a:t>”</a:t>
            </a:r>
            <a:endParaRPr lang="en-US" sz="2000" dirty="0">
              <a:latin typeface="Arial" charset="0"/>
              <a:ea typeface="ＭＳ Ｐゴシック" charset="0"/>
            </a:endParaRPr>
          </a:p>
          <a:p>
            <a:pPr lvl="1" eaLnBrk="1" hangingPunct="1"/>
            <a:r>
              <a:rPr lang="en-US" sz="2000" dirty="0">
                <a:latin typeface="Arial" charset="0"/>
                <a:ea typeface="ＭＳ Ｐゴシック" charset="0"/>
              </a:rPr>
              <a:t>LSU pile sampling and air sampling</a:t>
            </a:r>
          </a:p>
          <a:p>
            <a:pPr eaLnBrk="1" hangingPunct="1"/>
            <a:r>
              <a:rPr lang="en-US" sz="2400" dirty="0">
                <a:latin typeface="Arial" charset="0"/>
                <a:ea typeface="ＭＳ Ｐゴシック" charset="0"/>
                <a:cs typeface="ＭＳ Ｐゴシック" charset="0"/>
              </a:rPr>
              <a:t>Utilization of C&amp;D landfills for disposal</a:t>
            </a:r>
          </a:p>
          <a:p>
            <a:pPr lvl="1" eaLnBrk="1" hangingPunct="1"/>
            <a:r>
              <a:rPr lang="en-US" sz="2000" dirty="0">
                <a:latin typeface="Arial" charset="0"/>
                <a:ea typeface="ＭＳ Ｐゴシック" charset="0"/>
              </a:rPr>
              <a:t>Potential impacts: groundwater contamination</a:t>
            </a:r>
          </a:p>
          <a:p>
            <a:pPr lvl="1" eaLnBrk="1" hangingPunct="1"/>
            <a:r>
              <a:rPr lang="en-US" sz="2000" dirty="0">
                <a:latin typeface="Arial" charset="0"/>
                <a:ea typeface="ＭＳ Ｐゴシック" charset="0"/>
              </a:rPr>
              <a:t>NISTAC (FEMA) Draft Report, 2006</a:t>
            </a:r>
          </a:p>
          <a:p>
            <a:pPr lvl="1" eaLnBrk="1" hangingPunct="1"/>
            <a:r>
              <a:rPr lang="en-US" sz="2000" dirty="0">
                <a:latin typeface="Arial" charset="0"/>
                <a:ea typeface="ＭＳ Ｐゴシック" charset="0"/>
              </a:rPr>
              <a:t>Criticized by a very wide range of constituencies</a:t>
            </a:r>
            <a:endParaRPr lang="en-US" sz="2400" dirty="0">
              <a:latin typeface="Arial" charset="0"/>
              <a:ea typeface="ＭＳ Ｐゴシック" charset="0"/>
            </a:endParaRPr>
          </a:p>
        </p:txBody>
      </p:sp>
      <p:sp>
        <p:nvSpPr>
          <p:cNvPr id="33795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>
                <a:solidFill>
                  <a:schemeClr val="tx2"/>
                </a:solidFill>
              </a:rPr>
              <a:t>Analysis and critique of Katrina </a:t>
            </a:r>
            <a:r>
              <a:rPr lang="en-US" sz="4000" dirty="0" smtClean="0">
                <a:solidFill>
                  <a:schemeClr val="tx2"/>
                </a:solidFill>
              </a:rPr>
              <a:t>debris handling system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3131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3" name="Text Box 6"/>
          <p:cNvSpPr txBox="1">
            <a:spLocks noChangeArrowheads="1"/>
          </p:cNvSpPr>
          <p:nvPr/>
        </p:nvSpPr>
        <p:spPr bwMode="auto">
          <a:xfrm>
            <a:off x="1385135" y="189707"/>
            <a:ext cx="471189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dirty="0">
                <a:solidFill>
                  <a:srgbClr val="000000"/>
                </a:solidFill>
              </a:rPr>
              <a:t>Old </a:t>
            </a:r>
            <a:r>
              <a:rPr lang="en-US" dirty="0" err="1">
                <a:solidFill>
                  <a:srgbClr val="000000"/>
                </a:solidFill>
              </a:rPr>
              <a:t>Gentilly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smtClean="0">
                <a:solidFill>
                  <a:srgbClr val="000000"/>
                </a:solidFill>
              </a:rPr>
              <a:t>Monitoring Well Data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58374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3999" y="938028"/>
            <a:ext cx="6543342" cy="434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75" name="TextBox 10"/>
          <p:cNvSpPr txBox="1">
            <a:spLocks noChangeArrowheads="1"/>
          </p:cNvSpPr>
          <p:nvPr/>
        </p:nvSpPr>
        <p:spPr bwMode="auto">
          <a:xfrm>
            <a:off x="5507038" y="5283200"/>
            <a:ext cx="3455988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1800" dirty="0"/>
              <a:t>Maximum metal concentrations:</a:t>
            </a:r>
          </a:p>
          <a:p>
            <a:pPr eaLnBrk="1" hangingPunct="1"/>
            <a:endParaRPr lang="en-US" sz="1800" dirty="0"/>
          </a:p>
          <a:p>
            <a:pPr eaLnBrk="1" hangingPunct="1"/>
            <a:r>
              <a:rPr lang="en-US" sz="1800" dirty="0"/>
              <a:t>As: 1.4 mg/L</a:t>
            </a:r>
          </a:p>
          <a:p>
            <a:pPr eaLnBrk="1" hangingPunct="1"/>
            <a:r>
              <a:rPr lang="en-US" sz="1800" dirty="0"/>
              <a:t>Zn: 6,850 mg/L</a:t>
            </a:r>
          </a:p>
          <a:p>
            <a:pPr eaLnBrk="1" hangingPunct="1"/>
            <a:r>
              <a:rPr lang="en-US" sz="1800" dirty="0"/>
              <a:t>Ni: 0.97 mg/L</a:t>
            </a:r>
          </a:p>
        </p:txBody>
      </p:sp>
    </p:spTree>
    <p:extLst>
      <p:ext uri="{BB962C8B-B14F-4D97-AF65-F5344CB8AC3E}">
        <p14:creationId xmlns:p14="http://schemas.microsoft.com/office/powerpoint/2010/main" val="1461751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“Old </a:t>
            </a:r>
            <a:r>
              <a:rPr lang="en-US" dirty="0" err="1" smtClean="0"/>
              <a:t>Gentilly</a:t>
            </a:r>
            <a:r>
              <a:rPr lang="en-US" dirty="0" smtClean="0"/>
              <a:t> Landfill Not the Disaster Once Feared” 2012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Limited sampling for limited set of </a:t>
            </a:r>
            <a:r>
              <a:rPr lang="en-US" dirty="0" err="1" smtClean="0"/>
              <a:t>analytes</a:t>
            </a:r>
            <a:endParaRPr lang="en-US" dirty="0" smtClean="0"/>
          </a:p>
          <a:p>
            <a:r>
              <a:rPr lang="en-US" dirty="0" smtClean="0"/>
              <a:t>No air sampling for H</a:t>
            </a:r>
            <a:r>
              <a:rPr lang="en-US" baseline="-25000" dirty="0" smtClean="0"/>
              <a:t>2</a:t>
            </a:r>
            <a:r>
              <a:rPr lang="en-US" dirty="0" smtClean="0"/>
              <a:t>S (of primary concern due to deposition of very large volumes of gypsum wallboard)</a:t>
            </a:r>
          </a:p>
          <a:p>
            <a:r>
              <a:rPr lang="en-US" dirty="0" smtClean="0"/>
              <a:t>Nearly zero information to inform future events (Joplin tornado using very similar debris handling methodology)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389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are we?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Flood control and surge attenuation</a:t>
            </a:r>
          </a:p>
          <a:p>
            <a:pPr lvl="1"/>
            <a:r>
              <a:rPr lang="en-US" dirty="0" smtClean="0"/>
              <a:t>Structural elements (Greater New Orleans Hurricane and Storm Damage Risk Reduction System)</a:t>
            </a:r>
          </a:p>
          <a:p>
            <a:pPr lvl="1"/>
            <a:r>
              <a:rPr lang="en-US" dirty="0" smtClean="0"/>
              <a:t>Non-structural elements (Louisiana Coastal Master Plan 2012)</a:t>
            </a:r>
          </a:p>
          <a:p>
            <a:r>
              <a:rPr lang="en-US" dirty="0" smtClean="0"/>
              <a:t>Environmental Risk</a:t>
            </a:r>
          </a:p>
          <a:p>
            <a:pPr lvl="1"/>
            <a:r>
              <a:rPr lang="en-US" dirty="0" smtClean="0"/>
              <a:t>Debris removal, landfills and contaminated soil</a:t>
            </a:r>
          </a:p>
        </p:txBody>
      </p:sp>
    </p:spTree>
    <p:extLst>
      <p:ext uri="{BB962C8B-B14F-4D97-AF65-F5344CB8AC3E}">
        <p14:creationId xmlns:p14="http://schemas.microsoft.com/office/powerpoint/2010/main" val="29381412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Soil contamination issues continue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Lead, PAH contamination remain extremely common</a:t>
            </a:r>
          </a:p>
          <a:p>
            <a:r>
              <a:rPr lang="en-US" dirty="0" smtClean="0"/>
              <a:t>Katrina dropped blood lead levels in children (</a:t>
            </a:r>
            <a:r>
              <a:rPr lang="en-US" dirty="0" err="1" smtClean="0"/>
              <a:t>Mielke</a:t>
            </a:r>
            <a:r>
              <a:rPr lang="en-US" dirty="0" smtClean="0"/>
              <a:t>, ES&amp;T) presumably due to a fresh layer of soil covering </a:t>
            </a:r>
          </a:p>
          <a:p>
            <a:r>
              <a:rPr lang="en-US" dirty="0" smtClean="0"/>
              <a:t>Very large soil removal action underway at B.F. Cooper housing development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668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Questions??</a:t>
            </a:r>
            <a:endParaRPr lang="en-US" dirty="0"/>
          </a:p>
        </p:txBody>
      </p:sp>
      <p:pic>
        <p:nvPicPr>
          <p:cNvPr id="3" name="Picture 2" descr="ibis.in.oiled.marsh.grand isl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276" y="1417638"/>
            <a:ext cx="4183940" cy="5152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8273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iskStatusMap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7" y="0"/>
            <a:ext cx="9149407" cy="592020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430421" y="6296526"/>
            <a:ext cx="12062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14.5 billion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4333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iskStatusMa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91670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6192721" y="2325837"/>
            <a:ext cx="705605" cy="667040"/>
          </a:xfrm>
          <a:prstGeom prst="roundRect">
            <a:avLst/>
          </a:prstGeom>
          <a:solidFill>
            <a:schemeClr val="bg1">
              <a:lumMod val="75000"/>
              <a:alpha val="69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5102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174" y="707029"/>
            <a:ext cx="8096072" cy="53940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8709" y="6306142"/>
            <a:ext cx="19415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IHNC Surge Barrier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1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iskStatusMa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670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925730" y="2680986"/>
            <a:ext cx="705605" cy="667040"/>
          </a:xfrm>
          <a:prstGeom prst="roundRect">
            <a:avLst/>
          </a:prstGeom>
          <a:solidFill>
            <a:schemeClr val="bg1">
              <a:lumMod val="75000"/>
              <a:alpha val="69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0047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3111" y="132328"/>
            <a:ext cx="4318000" cy="31877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1797" y="3422650"/>
            <a:ext cx="7171513" cy="33706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91647" y="2788746"/>
            <a:ext cx="17839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7,600 </a:t>
            </a:r>
            <a:r>
              <a:rPr lang="en-US" sz="2400" dirty="0" err="1" smtClean="0"/>
              <a:t>cfs</a:t>
            </a:r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6148402" y="254000"/>
            <a:ext cx="29955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dirty="0" smtClean="0"/>
              <a:t>17</a:t>
            </a:r>
            <a:r>
              <a:rPr lang="en-US" sz="3200" baseline="30000" dirty="0" smtClean="0"/>
              <a:t>th</a:t>
            </a:r>
            <a:r>
              <a:rPr lang="en-US" sz="3200" dirty="0" smtClean="0"/>
              <a:t> Street Canal</a:t>
            </a:r>
            <a:br>
              <a:rPr lang="en-US" sz="3200" dirty="0" smtClean="0"/>
            </a:br>
            <a:r>
              <a:rPr lang="en-US" sz="3200" dirty="0" smtClean="0"/>
              <a:t>Interim Closure </a:t>
            </a:r>
            <a:br>
              <a:rPr lang="en-US" sz="3200" dirty="0" smtClean="0"/>
            </a:br>
            <a:r>
              <a:rPr lang="en-US" sz="3200" dirty="0" smtClean="0"/>
              <a:t>Structure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390973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iskStatusMa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9900"/>
            <a:ext cx="9144000" cy="5916706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3639980" y="4077986"/>
            <a:ext cx="2805270" cy="1351264"/>
          </a:xfrm>
          <a:prstGeom prst="roundRect">
            <a:avLst/>
          </a:prstGeom>
          <a:solidFill>
            <a:schemeClr val="bg1">
              <a:lumMod val="75000"/>
              <a:alpha val="34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2505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2543</TotalTime>
  <Words>646</Words>
  <Application>Microsoft Macintosh PowerPoint</Application>
  <PresentationFormat>On-screen Show (4:3)</PresentationFormat>
  <Paragraphs>91</Paragraphs>
  <Slides>31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Solstice</vt:lpstr>
      <vt:lpstr>Flood control, risk reduction and preparedness 7 years after Katrina</vt:lpstr>
      <vt:lpstr>PowerPoint Presentation</vt:lpstr>
      <vt:lpstr>Where are we?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How do you build a system in 5 years?</vt:lpstr>
      <vt:lpstr>Coastal Land Loss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Data and knowledge gaps</vt:lpstr>
      <vt:lpstr>Depth-dependent roughness</vt:lpstr>
      <vt:lpstr>PowerPoint Presentation</vt:lpstr>
      <vt:lpstr>PowerPoint Presentation</vt:lpstr>
      <vt:lpstr>Analysis and critique of Katrina debris-handling system</vt:lpstr>
      <vt:lpstr>Analysis and critique of Katrina debris handling system</vt:lpstr>
      <vt:lpstr>PowerPoint Presentation</vt:lpstr>
      <vt:lpstr>“Old Gentilly Landfill Not the Disaster Once Feared” 2012</vt:lpstr>
      <vt:lpstr>Soil contamination issues continue</vt:lpstr>
      <vt:lpstr>Questions??</vt:lpstr>
    </vt:vector>
  </TitlesOfParts>
  <Company>LSU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Pardue</dc:creator>
  <cp:lastModifiedBy>John Pardue</cp:lastModifiedBy>
  <cp:revision>56</cp:revision>
  <dcterms:created xsi:type="dcterms:W3CDTF">2012-04-09T19:03:40Z</dcterms:created>
  <dcterms:modified xsi:type="dcterms:W3CDTF">2012-04-11T13:27:26Z</dcterms:modified>
</cp:coreProperties>
</file>